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94" r:id="rId3"/>
    <p:sldId id="328" r:id="rId4"/>
    <p:sldId id="305" r:id="rId5"/>
    <p:sldId id="313" r:id="rId6"/>
    <p:sldId id="327" r:id="rId7"/>
    <p:sldId id="317" r:id="rId8"/>
    <p:sldId id="318" r:id="rId9"/>
    <p:sldId id="319" r:id="rId10"/>
    <p:sldId id="306" r:id="rId11"/>
    <p:sldId id="307" r:id="rId12"/>
    <p:sldId id="341" r:id="rId13"/>
    <p:sldId id="308" r:id="rId14"/>
    <p:sldId id="325" r:id="rId15"/>
    <p:sldId id="326" r:id="rId16"/>
    <p:sldId id="321" r:id="rId17"/>
    <p:sldId id="324" r:id="rId18"/>
    <p:sldId id="329" r:id="rId19"/>
    <p:sldId id="337" r:id="rId20"/>
    <p:sldId id="338" r:id="rId21"/>
    <p:sldId id="322" r:id="rId22"/>
    <p:sldId id="330" r:id="rId23"/>
    <p:sldId id="331" r:id="rId24"/>
    <p:sldId id="332" r:id="rId25"/>
    <p:sldId id="340" r:id="rId26"/>
    <p:sldId id="339" r:id="rId27"/>
    <p:sldId id="334" r:id="rId28"/>
    <p:sldId id="335" r:id="rId29"/>
    <p:sldId id="333" r:id="rId30"/>
    <p:sldId id="336" r:id="rId31"/>
    <p:sldId id="320" r:id="rId32"/>
    <p:sldId id="316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함초롬돋움" panose="020B0604000101010101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B5B"/>
    <a:srgbClr val="3D3D3D"/>
    <a:srgbClr val="FEFEF4"/>
    <a:srgbClr val="FDFDDF"/>
    <a:srgbClr val="525252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5244" autoAdjust="0"/>
  </p:normalViewPr>
  <p:slideViewPr>
    <p:cSldViewPr snapToGrid="0" showGuides="1">
      <p:cViewPr varScale="1">
        <p:scale>
          <a:sx n="86" d="100"/>
          <a:sy n="86" d="100"/>
        </p:scale>
        <p:origin x="538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2021-06-24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함초롬돋움" panose="020B0604000101010101" pitchFamily="50" charset="-127"/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2021-06-24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함초롬돋움" panose="020B0604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함초롬돋움" panose="020B0604000101010101" pitchFamily="50" charset="-127"/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12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microsoft.com/office/2007/relationships/hdphoto" Target="../media/hdphoto4.wdp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5864" y="1335343"/>
            <a:ext cx="7481535" cy="2308324"/>
            <a:chOff x="507206" y="361950"/>
            <a:chExt cx="7481535" cy="2308324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53880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 err="1">
                  <a:solidFill>
                    <a:schemeClr val="bg2">
                      <a:lumMod val="75000"/>
                      <a:alpha val="30000"/>
                    </a:schemeClr>
                  </a:solidFill>
                  <a:ea typeface="함초롬돋움" panose="020B0604000101010101" pitchFamily="50" charset="-127"/>
                </a:rPr>
                <a:t>캡스톤디자인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ea typeface="함초롬돋움" panose="020B0604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206" y="361950"/>
              <a:ext cx="748153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ea typeface="함초롬돋움" panose="020B0604000101010101" pitchFamily="50" charset="-127"/>
                </a:rPr>
                <a:t> </a:t>
              </a:r>
              <a:r>
                <a:rPr lang="ko-KR" altLang="en-US" sz="7200" b="1" spc="-300" dirty="0" err="1">
                  <a:solidFill>
                    <a:schemeClr val="accent1">
                      <a:alpha val="70000"/>
                    </a:schemeClr>
                  </a:solidFill>
                  <a:ea typeface="함초롬돋움" panose="020B0604000101010101" pitchFamily="50" charset="-127"/>
                </a:rPr>
                <a:t>캡스톤디자인</a:t>
              </a:r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ea typeface="함초롬돋움" panose="020B0604000101010101" pitchFamily="50" charset="-127"/>
                </a:rPr>
                <a:t>2</a:t>
              </a:r>
            </a:p>
            <a:p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  <a:ea typeface="함초롬돋움" panose="020B0604000101010101" pitchFamily="50" charset="-127"/>
                </a:rPr>
                <a:t>프로젝트 최종 발표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함초롬돋움" panose="020B0604000101010101" pitchFamily="50" charset="-127"/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함초롬돋움" panose="020B0604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DB1545-3518-4E59-A537-9BC932677FBA}"/>
              </a:ext>
            </a:extLst>
          </p:cNvPr>
          <p:cNvSpPr txBox="1"/>
          <p:nvPr/>
        </p:nvSpPr>
        <p:spPr>
          <a:xfrm>
            <a:off x="9380093" y="4890134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팀 명 </a:t>
            </a:r>
            <a:r>
              <a:rPr lang="en-US" altLang="ko-KR" sz="24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:  </a:t>
            </a:r>
            <a:r>
              <a:rPr lang="ko-KR" altLang="en-US" sz="24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택배크로스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FCF38-A2EC-4416-996C-7E11324C77B0}"/>
              </a:ext>
            </a:extLst>
          </p:cNvPr>
          <p:cNvSpPr txBox="1"/>
          <p:nvPr/>
        </p:nvSpPr>
        <p:spPr>
          <a:xfrm>
            <a:off x="9859391" y="5368706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21660021 </a:t>
            </a:r>
            <a:r>
              <a:rPr lang="ko-KR" altLang="en-US" sz="20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김승현</a:t>
            </a:r>
            <a:endParaRPr lang="en-US" altLang="ko-KR" sz="2000" b="1" spc="-300" dirty="0">
              <a:solidFill>
                <a:schemeClr val="tx1">
                  <a:alpha val="70000"/>
                </a:schemeClr>
              </a:solidFill>
              <a:ea typeface="함초롬돋움" panose="020B0604000101010101" pitchFamily="50" charset="-127"/>
            </a:endParaRPr>
          </a:p>
          <a:p>
            <a:r>
              <a:rPr lang="en-US" altLang="ko-KR" sz="20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21960027 </a:t>
            </a:r>
            <a:r>
              <a:rPr lang="ko-KR" altLang="en-US" sz="20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rPr>
              <a:t>양혜교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7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동작 방식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362" y="3029269"/>
            <a:ext cx="3600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B9D86-4298-4283-8DBC-7E29CB29A820}"/>
              </a:ext>
            </a:extLst>
          </p:cNvPr>
          <p:cNvSpPr txBox="1"/>
          <p:nvPr/>
        </p:nvSpPr>
        <p:spPr>
          <a:xfrm>
            <a:off x="1270161" y="1219200"/>
            <a:ext cx="16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200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택배원</a:t>
            </a:r>
            <a:endParaRPr lang="en-US" altLang="ko-KR" sz="20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F0497A-069B-4254-88EE-B67623D7B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2" y="5324569"/>
            <a:ext cx="720000" cy="7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09E15A-814A-4D87-9043-A811A43168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46" y="908019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DA5E6F-3C85-4A06-A692-AA2F699DAD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24" y="3868780"/>
            <a:ext cx="720000" cy="7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0CA72E-2BB9-44C7-86AC-A74452ED15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928" y="3148780"/>
            <a:ext cx="1440000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AFD189-AF29-496A-B889-3780A76E64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36" y="4829269"/>
            <a:ext cx="1440000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11D6E5A-0A6E-4D1C-A51D-0C65830EBB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2" y="964548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C799BA-1C87-44E5-B1C5-A5DC6380FB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0" y="1471197"/>
            <a:ext cx="720000" cy="72000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41BC17B-ED50-4684-A171-7456B42160A9}"/>
              </a:ext>
            </a:extLst>
          </p:cNvPr>
          <p:cNvSpPr/>
          <p:nvPr/>
        </p:nvSpPr>
        <p:spPr>
          <a:xfrm rot="14863672">
            <a:off x="8620040" y="3668010"/>
            <a:ext cx="249941" cy="2178494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2DCED51-3EEB-4FF2-ADB2-F40F7A841B09}"/>
              </a:ext>
            </a:extLst>
          </p:cNvPr>
          <p:cNvSpPr/>
          <p:nvPr/>
        </p:nvSpPr>
        <p:spPr>
          <a:xfrm>
            <a:off x="6170731" y="2754375"/>
            <a:ext cx="265945" cy="168365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4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7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동작 방식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5814" y="3209926"/>
            <a:ext cx="2391661" cy="3227922"/>
            <a:chOff x="71440" y="668441"/>
            <a:chExt cx="3322291" cy="501293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462" l="0" r="100000">
                          <a14:foregroundMark x1="22571" y1="22715" x2="19000" y2="38038"/>
                          <a14:backgroundMark x1="18714" y1="9005" x2="5143" y2="61290"/>
                          <a14:backgroundMark x1="91714" y1="19355" x2="94857" y2="72312"/>
                          <a14:backgroundMark x1="85286" y1="60484" x2="94143" y2="89516"/>
                          <a14:backgroundMark x1="13714" y1="50403" x2="9143" y2="77151"/>
                          <a14:backgroundMark x1="82000" y1="64785" x2="90143" y2="89785"/>
                          <a14:backgroundMark x1="72143" y1="90995" x2="94429" y2="92339"/>
                          <a14:backgroundMark x1="78571" y1="60484" x2="89000" y2="53898"/>
                          <a14:backgroundMark x1="6714" y1="3495" x2="30286" y2="2285"/>
                          <a14:backgroundMark x1="73429" y1="5511" x2="95714" y2="21640"/>
                          <a14:backgroundMark x1="75571" y1="4301" x2="98714" y2="9274"/>
                          <a14:backgroundMark x1="80429" y1="19892" x2="81714" y2="22715"/>
                          <a14:backgroundMark x1="77429" y1="18145" x2="80714" y2="19355"/>
                          <a14:backgroundMark x1="40714" y1="1747" x2="58429" y2="269"/>
                          <a14:backgroundMark x1="21000" y1="20027" x2="13000" y2="43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0" y="2150255"/>
              <a:ext cx="3322291" cy="35311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4" y="668441"/>
              <a:ext cx="2960397" cy="31434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307DA0-3CB6-442B-98CC-2C0FA6096EBF}"/>
              </a:ext>
            </a:extLst>
          </p:cNvPr>
          <p:cNvSpPr txBox="1"/>
          <p:nvPr/>
        </p:nvSpPr>
        <p:spPr>
          <a:xfrm>
            <a:off x="1270161" y="1219200"/>
            <a:ext cx="181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수령인</a:t>
            </a:r>
            <a:r>
              <a:rPr lang="en-US" altLang="ko-KR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학생</a:t>
            </a:r>
            <a:r>
              <a:rPr lang="en-US" altLang="ko-KR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83A38-E927-45F8-9BB3-875A072472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81" y="1462030"/>
            <a:ext cx="720000" cy="7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33B76A-3414-47F4-8EB9-77C1628218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324" y="3352448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DA5DC0-DD02-4443-9A01-2EAB49752E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67" y="5275270"/>
            <a:ext cx="720000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818C90-2F06-4D73-891E-05A692E70D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81" y="4580971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97317C-1F25-407B-88C3-B2C6D24E9A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7" y="899310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E943314-B1C5-47E4-941F-817D4777AC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324" y="1707048"/>
            <a:ext cx="1440000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88F353-DFA9-4B52-8D70-431244DA109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324" y="4997848"/>
            <a:ext cx="1440000" cy="1440000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BCFC484-91D2-44CF-87C9-AE7988D65BBB}"/>
              </a:ext>
            </a:extLst>
          </p:cNvPr>
          <p:cNvSpPr/>
          <p:nvPr/>
        </p:nvSpPr>
        <p:spPr>
          <a:xfrm>
            <a:off x="4307367" y="2650934"/>
            <a:ext cx="265945" cy="168365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F1C0A87-B7BF-4863-817D-FC7EB6FF7CAD}"/>
              </a:ext>
            </a:extLst>
          </p:cNvPr>
          <p:cNvSpPr/>
          <p:nvPr/>
        </p:nvSpPr>
        <p:spPr>
          <a:xfrm rot="13848540">
            <a:off x="7324775" y="2796788"/>
            <a:ext cx="246234" cy="276321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4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7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동작 방식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07DA0-3CB6-442B-98CC-2C0FA6096EBF}"/>
              </a:ext>
            </a:extLst>
          </p:cNvPr>
          <p:cNvSpPr txBox="1"/>
          <p:nvPr/>
        </p:nvSpPr>
        <p:spPr>
          <a:xfrm>
            <a:off x="1270161" y="1219200"/>
            <a:ext cx="181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관리자</a:t>
            </a:r>
            <a:endParaRPr lang="en-US" altLang="ko-KR" sz="20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83A38-E927-45F8-9BB3-875A07247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81" y="3162494"/>
            <a:ext cx="720000" cy="7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97317C-1F25-407B-88C3-B2C6D24E9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7" y="2599774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E943314-B1C5-47E4-941F-817D4777A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324" y="2587174"/>
            <a:ext cx="1440000" cy="1440000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BCFC484-91D2-44CF-87C9-AE7988D65BBB}"/>
              </a:ext>
            </a:extLst>
          </p:cNvPr>
          <p:cNvSpPr/>
          <p:nvPr/>
        </p:nvSpPr>
        <p:spPr>
          <a:xfrm rot="16200000">
            <a:off x="7842873" y="2344976"/>
            <a:ext cx="265945" cy="168365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362" name="Picture 2" descr="cat-manager-in-suit-sitting-in-office-dreamstime_m_65755219-2 | Street Wise  Pets">
            <a:extLst>
              <a:ext uri="{FF2B5EF4-FFF2-40B4-BE49-F238E27FC236}">
                <a16:creationId xmlns:a16="http://schemas.microsoft.com/office/drawing/2014/main" id="{B3552B2B-BF3A-4E45-A28B-80F001E7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7" y="4318191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8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0161" y="1219200"/>
            <a:ext cx="16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메인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B6706-5A76-4478-BBDB-9FD80C1FC1B8}"/>
              </a:ext>
            </a:extLst>
          </p:cNvPr>
          <p:cNvSpPr txBox="1"/>
          <p:nvPr/>
        </p:nvSpPr>
        <p:spPr>
          <a:xfrm>
            <a:off x="3316386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수령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D2EC0-EC70-4790-BBDB-158E5D224C31}"/>
              </a:ext>
            </a:extLst>
          </p:cNvPr>
          <p:cNvSpPr txBox="1"/>
          <p:nvPr/>
        </p:nvSpPr>
        <p:spPr>
          <a:xfrm>
            <a:off x="7772400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보관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6787F-2F9A-413A-B52A-131C73E70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"/>
          <a:stretch/>
        </p:blipFill>
        <p:spPr>
          <a:xfrm>
            <a:off x="2022091" y="1619310"/>
            <a:ext cx="9000000" cy="50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8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0161" y="1219200"/>
            <a:ext cx="16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</a:t>
            </a:r>
            <a:r>
              <a:rPr lang="ko-KR" altLang="en-US" sz="2000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택배원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B6706-5A76-4478-BBDB-9FD80C1FC1B8}"/>
              </a:ext>
            </a:extLst>
          </p:cNvPr>
          <p:cNvSpPr txBox="1"/>
          <p:nvPr/>
        </p:nvSpPr>
        <p:spPr>
          <a:xfrm>
            <a:off x="3316386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수령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4525F-BACD-4A6D-821C-F3D38037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354" y="1619310"/>
            <a:ext cx="9057473" cy="50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8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0161" y="1219200"/>
            <a:ext cx="16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수령인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B6706-5A76-4478-BBDB-9FD80C1FC1B8}"/>
              </a:ext>
            </a:extLst>
          </p:cNvPr>
          <p:cNvSpPr txBox="1"/>
          <p:nvPr/>
        </p:nvSpPr>
        <p:spPr>
          <a:xfrm>
            <a:off x="3316386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수령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90B3B6-EA79-4449-B3F0-F2681E4C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354" y="1619310"/>
            <a:ext cx="9057473" cy="50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1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8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0161" y="1219200"/>
            <a:ext cx="16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관리자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B6706-5A76-4478-BBDB-9FD80C1FC1B8}"/>
              </a:ext>
            </a:extLst>
          </p:cNvPr>
          <p:cNvSpPr txBox="1"/>
          <p:nvPr/>
        </p:nvSpPr>
        <p:spPr>
          <a:xfrm>
            <a:off x="3316386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수령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D2EC0-EC70-4790-BBDB-158E5D224C31}"/>
              </a:ext>
            </a:extLst>
          </p:cNvPr>
          <p:cNvSpPr txBox="1"/>
          <p:nvPr/>
        </p:nvSpPr>
        <p:spPr>
          <a:xfrm>
            <a:off x="7772400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보관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6958B-31B2-468D-970D-923714BE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091" y="1619310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4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8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0161" y="1219200"/>
            <a:ext cx="192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관리 기능 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B6706-5A76-4478-BBDB-9FD80C1FC1B8}"/>
              </a:ext>
            </a:extLst>
          </p:cNvPr>
          <p:cNvSpPr txBox="1"/>
          <p:nvPr/>
        </p:nvSpPr>
        <p:spPr>
          <a:xfrm>
            <a:off x="3316386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수령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D2EC0-EC70-4790-BBDB-158E5D224C31}"/>
              </a:ext>
            </a:extLst>
          </p:cNvPr>
          <p:cNvSpPr txBox="1"/>
          <p:nvPr/>
        </p:nvSpPr>
        <p:spPr>
          <a:xfrm>
            <a:off x="7772400" y="3746730"/>
            <a:ext cx="110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보관</a:t>
            </a:r>
            <a:endParaRPr lang="ko-KR" altLang="en-US" sz="36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9AF751-AFD6-4F70-8EB7-028A373F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090" y="1590230"/>
            <a:ext cx="9000001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9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코드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라즈베리 서버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8C46-79A2-41A4-A1BB-C68F5D245DDF}"/>
              </a:ext>
            </a:extLst>
          </p:cNvPr>
          <p:cNvSpPr txBox="1"/>
          <p:nvPr/>
        </p:nvSpPr>
        <p:spPr>
          <a:xfrm>
            <a:off x="1270160" y="1219200"/>
            <a:ext cx="212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파이썬 코드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(MainService.py)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F3AF3-03B8-4556-8005-FDD123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60" y="2422712"/>
            <a:ext cx="3469227" cy="3806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990C61-E283-45A9-8A25-A315C4EF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05" y="645318"/>
            <a:ext cx="2922566" cy="3091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3A7CE9-28A3-4D09-8E13-B89F7FC87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05" y="4108688"/>
            <a:ext cx="48006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9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코드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라즈베리 서버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8C46-79A2-41A4-A1BB-C68F5D245DDF}"/>
              </a:ext>
            </a:extLst>
          </p:cNvPr>
          <p:cNvSpPr txBox="1"/>
          <p:nvPr/>
        </p:nvSpPr>
        <p:spPr>
          <a:xfrm>
            <a:off x="1270160" y="1219200"/>
            <a:ext cx="212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파이썬 코드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(MainService.py)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97624-94CF-4CCB-B98A-1B569EC9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1" y="3200723"/>
            <a:ext cx="3495675" cy="1362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F02BFC-1560-4960-9503-C2ADD5C6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18" y="964548"/>
            <a:ext cx="3539516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함초롬돋움" panose="020B0604000101010101" pitchFamily="50" charset="-127"/>
              </a:rPr>
              <a:t>Contents</a:t>
            </a:r>
            <a:endParaRPr lang="ko-KR" altLang="en-US" b="1" dirty="0">
              <a:solidFill>
                <a:schemeClr val="bg1"/>
              </a:solidFill>
              <a:ea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006" y="2483350"/>
            <a:ext cx="9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35288" y="2483350"/>
            <a:ext cx="1591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2. 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제작 동기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0585" y="2483350"/>
            <a:ext cx="1072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3. 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구조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함초롬돋움" panose="020B0604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함초롬돋움" panose="020B0604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DE92F-679D-4FC1-B36C-562AAD6B0DFD}"/>
              </a:ext>
            </a:extLst>
          </p:cNvPr>
          <p:cNvSpPr txBox="1"/>
          <p:nvPr/>
        </p:nvSpPr>
        <p:spPr>
          <a:xfrm>
            <a:off x="5549843" y="2483350"/>
            <a:ext cx="159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4. 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사용 모듈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D85B8-09E6-4A84-8456-09323BEB5011}"/>
              </a:ext>
            </a:extLst>
          </p:cNvPr>
          <p:cNvSpPr txBox="1"/>
          <p:nvPr/>
        </p:nvSpPr>
        <p:spPr>
          <a:xfrm>
            <a:off x="7672193" y="2483350"/>
            <a:ext cx="1283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5. 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회로도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A4EFA-DD08-4867-A805-71E3D557D0B2}"/>
              </a:ext>
            </a:extLst>
          </p:cNvPr>
          <p:cNvSpPr txBox="1"/>
          <p:nvPr/>
        </p:nvSpPr>
        <p:spPr>
          <a:xfrm>
            <a:off x="2558362" y="3549000"/>
            <a:ext cx="1519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동작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AE7D-12FA-4E14-9AAC-BD63A3EFC7EE}"/>
              </a:ext>
            </a:extLst>
          </p:cNvPr>
          <p:cNvSpPr txBox="1"/>
          <p:nvPr/>
        </p:nvSpPr>
        <p:spPr>
          <a:xfrm>
            <a:off x="4505522" y="3549000"/>
            <a:ext cx="1591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8.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구현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C5D37-F1E0-4AEF-BDD5-C9F57E14492A}"/>
              </a:ext>
            </a:extLst>
          </p:cNvPr>
          <p:cNvSpPr txBox="1"/>
          <p:nvPr/>
        </p:nvSpPr>
        <p:spPr>
          <a:xfrm>
            <a:off x="6525159" y="3549000"/>
            <a:ext cx="99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9.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DA296-402E-4AD4-B5B3-A658F8193143}"/>
              </a:ext>
            </a:extLst>
          </p:cNvPr>
          <p:cNvSpPr txBox="1"/>
          <p:nvPr/>
        </p:nvSpPr>
        <p:spPr>
          <a:xfrm>
            <a:off x="7947362" y="3549000"/>
            <a:ext cx="1659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10.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파일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A8664-73E7-427C-A0C1-B9CE9E4ABBE1}"/>
              </a:ext>
            </a:extLst>
          </p:cNvPr>
          <p:cNvSpPr txBox="1"/>
          <p:nvPr/>
        </p:nvSpPr>
        <p:spPr>
          <a:xfrm>
            <a:off x="338006" y="4642150"/>
            <a:ext cx="151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11. DB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 구조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57E2C9-2741-490A-AE0E-23B1325C1048}"/>
              </a:ext>
            </a:extLst>
          </p:cNvPr>
          <p:cNvSpPr txBox="1"/>
          <p:nvPr/>
        </p:nvSpPr>
        <p:spPr>
          <a:xfrm>
            <a:off x="2238830" y="4641568"/>
            <a:ext cx="232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12. SMS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 대시보드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D6EC7-E78C-409E-8F22-B306BF9882D1}"/>
              </a:ext>
            </a:extLst>
          </p:cNvPr>
          <p:cNvSpPr txBox="1"/>
          <p:nvPr/>
        </p:nvSpPr>
        <p:spPr>
          <a:xfrm>
            <a:off x="4944160" y="4639545"/>
            <a:ext cx="1591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13.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하드웨어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CAC5-978F-4FD6-982A-C42FF7D7423D}"/>
              </a:ext>
            </a:extLst>
          </p:cNvPr>
          <p:cNvSpPr txBox="1"/>
          <p:nvPr/>
        </p:nvSpPr>
        <p:spPr>
          <a:xfrm>
            <a:off x="6912578" y="4639545"/>
            <a:ext cx="1698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14.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데모 영상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CA7CE-642D-4A69-8823-F598D4C7CEC2}"/>
              </a:ext>
            </a:extLst>
          </p:cNvPr>
          <p:cNvSpPr txBox="1"/>
          <p:nvPr/>
        </p:nvSpPr>
        <p:spPr>
          <a:xfrm>
            <a:off x="338006" y="5733231"/>
            <a:ext cx="232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15</a:t>
            </a:r>
            <a:r>
              <a:rPr lang="en-US" altLang="ko-KR" sz="2000">
                <a:solidFill>
                  <a:schemeClr val="bg1"/>
                </a:solidFill>
                <a:ea typeface="함초롬돋움" panose="020B0604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향후 보완 계획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1F0B7-D87D-48B3-B498-53E6FA82FE52}"/>
              </a:ext>
            </a:extLst>
          </p:cNvPr>
          <p:cNvSpPr txBox="1"/>
          <p:nvPr/>
        </p:nvSpPr>
        <p:spPr>
          <a:xfrm>
            <a:off x="342994" y="3549000"/>
            <a:ext cx="178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함초롬돋움" panose="020B0604000101010101" pitchFamily="50" charset="-127"/>
              </a:rPr>
              <a:t>6.  Flow Chart</a:t>
            </a:r>
            <a:endParaRPr lang="ko-KR" altLang="en-US" sz="2000" dirty="0">
              <a:solidFill>
                <a:schemeClr val="bg1"/>
              </a:solidFill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9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코드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라즈베리 서버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08C46-79A2-41A4-A1BB-C68F5D245DDF}"/>
              </a:ext>
            </a:extLst>
          </p:cNvPr>
          <p:cNvSpPr txBox="1"/>
          <p:nvPr/>
        </p:nvSpPr>
        <p:spPr>
          <a:xfrm>
            <a:off x="1270160" y="1219200"/>
            <a:ext cx="212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파이썬 코드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(MainService.py)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3F9AE-AA41-42BC-8F44-93E0A792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2976591"/>
            <a:ext cx="5504299" cy="904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4AF238-E23F-4F59-A483-AF711C29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33" y="2563820"/>
            <a:ext cx="5293465" cy="17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3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10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파일 구조</a:t>
            </a:r>
          </a:p>
        </p:txBody>
      </p:sp>
      <p:pic>
        <p:nvPicPr>
          <p:cNvPr id="4098" name="Picture 2" descr="Understanding Microsoft ASP.NET MVC Fundamentals - CodeProject">
            <a:extLst>
              <a:ext uri="{FF2B5EF4-FFF2-40B4-BE49-F238E27FC236}">
                <a16:creationId xmlns:a16="http://schemas.microsoft.com/office/drawing/2014/main" id="{7893F999-057D-457D-B277-A4995ED3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36" y="2462177"/>
            <a:ext cx="5372239" cy="28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9D3EDA-9F9C-48AD-BEAE-8593AB5F28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5" t="32643" r="22064" b="35271"/>
          <a:stretch/>
        </p:blipFill>
        <p:spPr>
          <a:xfrm>
            <a:off x="1872485" y="1353363"/>
            <a:ext cx="2607539" cy="720000"/>
          </a:xfrm>
          <a:prstGeom prst="rect">
            <a:avLst/>
          </a:prstGeom>
        </p:spPr>
      </p:pic>
      <p:pic>
        <p:nvPicPr>
          <p:cNvPr id="4100" name="Picture 4" descr="Python 무료 아이콘 의 Plex Icons">
            <a:extLst>
              <a:ext uri="{FF2B5EF4-FFF2-40B4-BE49-F238E27FC236}">
                <a16:creationId xmlns:a16="http://schemas.microsoft.com/office/drawing/2014/main" id="{071667B7-FB95-4D66-9F1D-10DB7352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78" y="2017318"/>
            <a:ext cx="2660303" cy="28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F3CCAB-454E-4555-9EB7-D821E97F6D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37" y="2456662"/>
            <a:ext cx="1865376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5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10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3751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파일 구조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스프링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60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</a:t>
            </a:r>
            <a:r>
              <a:rPr lang="en-US" altLang="ko-KR" sz="2000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Model&amp;Controller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4F6F7-CE46-4624-B87A-5C23E0E7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15" y="1787986"/>
            <a:ext cx="2609381" cy="4430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752DD-FC81-4904-A479-1E0A0BB7DBDD}"/>
              </a:ext>
            </a:extLst>
          </p:cNvPr>
          <p:cNvSpPr txBox="1"/>
          <p:nvPr/>
        </p:nvSpPr>
        <p:spPr>
          <a:xfrm>
            <a:off x="5305640" y="1619310"/>
            <a:ext cx="68863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Controller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-AdminController.java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관리자 페이지 제어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AdminManagementController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관리 페이지 제어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KeepController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보관 기능 페이지 제어 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MainController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메인 페이지 제어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ReceiptController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수령 페이지 제어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ParcelProject.dat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ParcelDAO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Parcel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테이블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Data Access Model</a:t>
            </a: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 err="1">
                <a:solidFill>
                  <a:srgbClr val="4D5156"/>
                </a:solidFill>
                <a:effectLst/>
                <a:latin typeface="Apple SD Gothic Neo"/>
              </a:rPr>
              <a:t>ParcelProject.exception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    -AdminManagementException.java : </a:t>
            </a:r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관리 페이지 에러 처리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-ParcelKeepException.java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보관 페이지 에러 처리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    -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ParcelReceiptException.java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수령 페이지 에러 처리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ParcelProject.service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    -AdminManagement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Service.java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관리 페이지 서비스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    -ParcelKeepService.java : </a:t>
            </a:r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보관 페이지 서비스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ParcelProject.service.impl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    -AdminManagementServiceImpl.java : </a:t>
            </a:r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관리 서비스 실행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-ParcelKeepServiceImpl.java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보관 서비스 실행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 err="1">
                <a:solidFill>
                  <a:srgbClr val="4D5156"/>
                </a:solidFill>
                <a:effectLst/>
                <a:latin typeface="Apple SD Gothic Neo"/>
              </a:rPr>
              <a:t>ParcelProject.vo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-KeepRequest.java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보관 테이블 대응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Value Object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endParaRPr lang="en-US" altLang="ko-KR" dirty="0">
              <a:solidFill>
                <a:srgbClr val="4D5156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254271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10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3751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파일 구조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스프링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60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752DD-FC81-4904-A479-1E0A0BB7DBDD}"/>
              </a:ext>
            </a:extLst>
          </p:cNvPr>
          <p:cNvSpPr txBox="1"/>
          <p:nvPr/>
        </p:nvSpPr>
        <p:spPr>
          <a:xfrm>
            <a:off x="5305640" y="1619310"/>
            <a:ext cx="68863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 err="1">
                <a:solidFill>
                  <a:srgbClr val="4D5156"/>
                </a:solidFill>
                <a:effectLst/>
                <a:latin typeface="Apple SD Gothic Neo"/>
              </a:rPr>
              <a:t>css&amp;js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부트스트랩 라이브러리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admin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adminLogin.jsp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관리자 로그인 페이지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adminManagement.jsp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관리 페이지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courier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keep.jsp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보관 페이지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receipt.jsp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수령 페이지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home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main.jsp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: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메인 페이지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web.xml :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web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 동작 설정파일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ABDAF6-C8B6-4999-B6CE-13AC297E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61" y="1868935"/>
            <a:ext cx="2798963" cy="40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8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11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DB 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테이블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Parcel(</a:t>
            </a:r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택배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 </a:t>
            </a:r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테이블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752DD-FC81-4904-A479-1E0A0BB7DBDD}"/>
              </a:ext>
            </a:extLst>
          </p:cNvPr>
          <p:cNvSpPr txBox="1"/>
          <p:nvPr/>
        </p:nvSpPr>
        <p:spPr>
          <a:xfrm>
            <a:off x="6926166" y="2028616"/>
            <a:ext cx="39981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b="0" i="0" dirty="0" err="1">
                <a:solidFill>
                  <a:srgbClr val="4D5156"/>
                </a:solidFill>
                <a:effectLst/>
                <a:latin typeface="Apple SD Gothic Neo"/>
              </a:rPr>
              <a:t>parcel_id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 -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주키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, </a:t>
            </a:r>
            <a:r>
              <a:rPr lang="en-US" altLang="ko-KR" sz="1600" dirty="0" err="1">
                <a:solidFill>
                  <a:srgbClr val="4D5156"/>
                </a:solidFill>
                <a:latin typeface="Apple SD Gothic Neo"/>
              </a:rPr>
              <a:t>Auto_increment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, int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 타입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name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ko-KR" altLang="en-US" sz="1600" dirty="0" err="1">
                <a:solidFill>
                  <a:srgbClr val="4D5156"/>
                </a:solidFill>
                <a:latin typeface="Apple SD Gothic Neo"/>
              </a:rPr>
              <a:t>택배원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 이름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, varchar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타입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phone</a:t>
            </a:r>
            <a:endParaRPr lang="en-US" altLang="ko-KR" sz="1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수령인 전화번호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, varchar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타입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sz="1600" b="0" i="0" dirty="0">
                <a:solidFill>
                  <a:srgbClr val="4D5156"/>
                </a:solidFill>
                <a:effectLst/>
                <a:latin typeface="Apple SD Gothic Neo"/>
              </a:rPr>
              <a:t>◎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 code</a:t>
            </a:r>
          </a:p>
          <a:p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    -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송장번호</a:t>
            </a:r>
            <a:r>
              <a:rPr lang="en-US" altLang="ko-KR" sz="1600" dirty="0">
                <a:solidFill>
                  <a:srgbClr val="4D5156"/>
                </a:solidFill>
                <a:latin typeface="Apple SD Gothic Neo"/>
              </a:rPr>
              <a:t>, varchar </a:t>
            </a:r>
            <a:r>
              <a:rPr lang="ko-KR" altLang="en-US" sz="1600" dirty="0">
                <a:solidFill>
                  <a:srgbClr val="4D5156"/>
                </a:solidFill>
                <a:latin typeface="Apple SD Gothic Neo"/>
              </a:rPr>
              <a:t>타입</a:t>
            </a:r>
            <a:endParaRPr lang="en-US" altLang="ko-KR" sz="1600" dirty="0">
              <a:solidFill>
                <a:srgbClr val="4D5156"/>
              </a:solidFill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F4B3B-62F8-47A3-B670-B08100EA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76" y="2381250"/>
            <a:ext cx="45529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3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12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457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SMS 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서비스 대시보드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대시보드 화면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936A9-334E-4BF9-9EC2-324E3E1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4" y="1645051"/>
            <a:ext cx="8640932" cy="48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13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하드웨어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6522091" y="1334609"/>
            <a:ext cx="298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캐비닛 </a:t>
            </a:r>
            <a:r>
              <a:rPr lang="ko-KR" altLang="en-US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상단부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클라이언트 인터페이스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입력 기능</a:t>
            </a:r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(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터치</a:t>
            </a:r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,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키보드</a:t>
            </a:r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)</a:t>
            </a: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서버와 입출력 담당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A41B3-E267-4BDB-9FE3-936F8D24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0" r="10055"/>
          <a:stretch/>
        </p:blipFill>
        <p:spPr>
          <a:xfrm>
            <a:off x="1100832" y="1334609"/>
            <a:ext cx="3994951" cy="4935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8CB05-7BCF-475C-9987-81C4E60A0D88}"/>
              </a:ext>
            </a:extLst>
          </p:cNvPr>
          <p:cNvSpPr txBox="1"/>
          <p:nvPr/>
        </p:nvSpPr>
        <p:spPr>
          <a:xfrm>
            <a:off x="6522090" y="2690336"/>
            <a:ext cx="2982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캐비닛 </a:t>
            </a:r>
            <a:r>
              <a:rPr lang="ko-KR" altLang="en-US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중단부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무게 센서 위치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브레드보드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위치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릴레이 모듈 위치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택배물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무게 측정 기능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96477-94C1-4830-A0E9-2CB521DB135E}"/>
              </a:ext>
            </a:extLst>
          </p:cNvPr>
          <p:cNvSpPr txBox="1"/>
          <p:nvPr/>
        </p:nvSpPr>
        <p:spPr>
          <a:xfrm>
            <a:off x="6522090" y="4323062"/>
            <a:ext cx="3195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캐비닛 하단부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솔레노이드 잠금장치 위치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배터리 홀더 위치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- </a:t>
            </a:r>
            <a:r>
              <a:rPr lang="ko-KR" altLang="en-US" b="1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택배물</a:t>
            </a:r>
            <a:r>
              <a:rPr lang="ko-KR" altLang="en-US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보관 기능</a:t>
            </a:r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endParaRPr lang="en-US" altLang="ko-KR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93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14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데모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보관 기능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보관영상">
            <a:hlinkClick r:id="" action="ppaction://media"/>
            <a:extLst>
              <a:ext uri="{FF2B5EF4-FFF2-40B4-BE49-F238E27FC236}">
                <a16:creationId xmlns:a16="http://schemas.microsoft.com/office/drawing/2014/main" id="{2F5A72AA-D5C7-44E7-BA43-C403244A2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291" y="323244"/>
            <a:ext cx="3657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14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데모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</a:t>
            </a:r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SMS</a:t>
            </a:r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를 이용하여 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r>
              <a:rPr lang="en-US" altLang="ko-KR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   </a:t>
            </a:r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임시비밀번호 수령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93E197-51F1-4361-9E58-82B73FA8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17" y="323244"/>
            <a:ext cx="3008365" cy="63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14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데모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수령 기능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" name="수령영상">
            <a:hlinkClick r:id="" action="ppaction://media"/>
            <a:extLst>
              <a:ext uri="{FF2B5EF4-FFF2-40B4-BE49-F238E27FC236}">
                <a16:creationId xmlns:a16="http://schemas.microsoft.com/office/drawing/2014/main" id="{661E6052-A54A-45BF-9268-B887223635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291" y="323244"/>
            <a:ext cx="3657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4933A6-8D40-4324-A41B-FA6B37CE91AA}"/>
              </a:ext>
            </a:extLst>
          </p:cNvPr>
          <p:cNvGrpSpPr/>
          <p:nvPr/>
        </p:nvGrpSpPr>
        <p:grpSpPr>
          <a:xfrm>
            <a:off x="609241" y="1170545"/>
            <a:ext cx="10973517" cy="3008828"/>
            <a:chOff x="1462039" y="2105561"/>
            <a:chExt cx="10973517" cy="30088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AD0C8-B165-46D8-981E-D983B834CA10}"/>
                </a:ext>
              </a:extLst>
            </p:cNvPr>
            <p:cNvSpPr txBox="1"/>
            <p:nvPr/>
          </p:nvSpPr>
          <p:spPr>
            <a:xfrm>
              <a:off x="2355233" y="2828836"/>
              <a:ext cx="91871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800" b="1" spc="-300" dirty="0">
                  <a:solidFill>
                    <a:schemeClr val="tx1">
                      <a:alpha val="70000"/>
                    </a:schemeClr>
                  </a:solidFill>
                  <a:ea typeface="함초롬돋움" panose="020B0604000101010101" pitchFamily="50" charset="-127"/>
                </a:rPr>
                <a:t>스마트 택배 보관함</a:t>
              </a:r>
              <a:endParaRPr lang="en-US" altLang="ko-KR" sz="88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4A9403-5C24-45A1-A563-D0591B1FD13F}"/>
                </a:ext>
              </a:extLst>
            </p:cNvPr>
            <p:cNvSpPr txBox="1"/>
            <p:nvPr/>
          </p:nvSpPr>
          <p:spPr>
            <a:xfrm>
              <a:off x="1462039" y="2105561"/>
              <a:ext cx="89319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rgbClr val="5D5B5B"/>
                  </a:solidFill>
                </a:rPr>
                <a:t>“</a:t>
              </a:r>
              <a:endParaRPr lang="ko-KR" altLang="en-US" sz="16600" dirty="0">
                <a:solidFill>
                  <a:srgbClr val="5D5B5B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F931A-EE06-4999-A1C2-E7814C793FCD}"/>
                </a:ext>
              </a:extLst>
            </p:cNvPr>
            <p:cNvSpPr txBox="1"/>
            <p:nvPr/>
          </p:nvSpPr>
          <p:spPr>
            <a:xfrm rot="10800000">
              <a:off x="11542363" y="2467511"/>
              <a:ext cx="89319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rgbClr val="5D5B5B"/>
                  </a:solidFill>
                </a:rPr>
                <a:t>“</a:t>
              </a:r>
              <a:endParaRPr lang="ko-KR" altLang="en-US" sz="16600" dirty="0">
                <a:solidFill>
                  <a:srgbClr val="5D5B5B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E31C57-7A5F-4F5F-8AC8-9709ED3A1F6E}"/>
              </a:ext>
            </a:extLst>
          </p:cNvPr>
          <p:cNvSpPr txBox="1"/>
          <p:nvPr/>
        </p:nvSpPr>
        <p:spPr>
          <a:xfrm>
            <a:off x="1188881" y="4880144"/>
            <a:ext cx="4421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김승현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자료조사 및 검수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dirty="0" err="1">
                <a:solidFill>
                  <a:srgbClr val="4D5156"/>
                </a:solidFill>
                <a:latin typeface="Apple SD Gothic Neo"/>
              </a:rPr>
              <a:t>백엔드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스프링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MVC, PYTHON server)</a:t>
            </a:r>
          </a:p>
          <a:p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DB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구축 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Java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 코드 설계 및 디버깅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PPT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발표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endParaRPr lang="en-US" altLang="ko-KR" dirty="0">
              <a:solidFill>
                <a:srgbClr val="4D5156"/>
              </a:solidFill>
              <a:latin typeface="Apple SD Gothic Ne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3894C-0222-4044-8BC2-BD63E478AAB4}"/>
              </a:ext>
            </a:extLst>
          </p:cNvPr>
          <p:cNvSpPr txBox="1"/>
          <p:nvPr/>
        </p:nvSpPr>
        <p:spPr>
          <a:xfrm>
            <a:off x="6582041" y="4886133"/>
            <a:ext cx="4421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양혜교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endParaRPr lang="en-US" altLang="ko-KR" dirty="0"/>
          </a:p>
          <a:p>
            <a:r>
              <a:rPr lang="ko-KR" altLang="en-US" dirty="0"/>
              <a:t>자료조사 및 검수</a:t>
            </a:r>
            <a:endParaRPr lang="en-US" altLang="ko-KR" dirty="0"/>
          </a:p>
          <a:p>
            <a:r>
              <a:rPr lang="ko-KR" altLang="en-US" dirty="0" err="1"/>
              <a:t>프론트엔드</a:t>
            </a:r>
            <a:r>
              <a:rPr lang="en-US" altLang="ko-KR" dirty="0"/>
              <a:t>(</a:t>
            </a:r>
            <a:r>
              <a:rPr lang="en-US" altLang="ko-KR" dirty="0" err="1"/>
              <a:t>jsp</a:t>
            </a:r>
            <a:r>
              <a:rPr lang="en-US" altLang="ko-KR" dirty="0"/>
              <a:t>, </a:t>
            </a:r>
            <a:r>
              <a:rPr lang="ko-KR" altLang="en-US" dirty="0"/>
              <a:t>부트스트랩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하드웨어 구상 및 설계</a:t>
            </a:r>
            <a:endParaRPr lang="en-US" altLang="ko-KR" dirty="0"/>
          </a:p>
          <a:p>
            <a:r>
              <a:rPr lang="ko-KR" altLang="en-US" dirty="0"/>
              <a:t>부품 조달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endParaRPr lang="en-US" altLang="ko-KR" dirty="0"/>
          </a:p>
          <a:p>
            <a:r>
              <a:rPr lang="en-US" altLang="ko-KR" dirty="0"/>
              <a:t>PPT </a:t>
            </a:r>
            <a:r>
              <a:rPr lang="ko-KR" altLang="en-US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31694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3" y="323244"/>
            <a:ext cx="71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14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데모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349B1-6118-4D5D-A783-9C4360661532}"/>
              </a:ext>
            </a:extLst>
          </p:cNvPr>
          <p:cNvSpPr txBox="1"/>
          <p:nvPr/>
        </p:nvSpPr>
        <p:spPr>
          <a:xfrm>
            <a:off x="1270161" y="1219200"/>
            <a:ext cx="298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● 관리자 기능</a:t>
            </a:r>
            <a:endParaRPr lang="en-US" altLang="ko-KR" sz="2000" b="1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관리자 페이지">
            <a:hlinkClick r:id="" action="ppaction://media"/>
            <a:extLst>
              <a:ext uri="{FF2B5EF4-FFF2-40B4-BE49-F238E27FC236}">
                <a16:creationId xmlns:a16="http://schemas.microsoft.com/office/drawing/2014/main" id="{25C0B8A1-82DF-4CD4-99B6-DEFF7F6ED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6497" y="1219200"/>
            <a:ext cx="8280588" cy="46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15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향후 보완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F4340-A8D1-4E9A-BB5D-C1F74672AC45}"/>
              </a:ext>
            </a:extLst>
          </p:cNvPr>
          <p:cNvSpPr txBox="1"/>
          <p:nvPr/>
        </p:nvSpPr>
        <p:spPr>
          <a:xfrm>
            <a:off x="490138" y="1720840"/>
            <a:ext cx="9541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스프링 </a:t>
            </a:r>
            <a:r>
              <a:rPr lang="ko-KR" altLang="en-US" sz="240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인터셉터를</a:t>
            </a: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구현하여 중복코딩 축소</a:t>
            </a: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프로퍼티 파일을 이용한 </a:t>
            </a:r>
            <a:r>
              <a:rPr lang="ko-KR" altLang="en-US" sz="240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다형성</a:t>
            </a: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구현</a:t>
            </a: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무게 센서 전력 해결</a:t>
            </a: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사용자 편의성과 직관성을 위한 모듈 추가</a:t>
            </a:r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endParaRPr lang="en-US" altLang="ko-KR" sz="24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BA5D122-5C05-4CFF-9686-046A3E1D6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5800"/>
              </p:ext>
            </p:extLst>
          </p:nvPr>
        </p:nvGraphicFramePr>
        <p:xfrm>
          <a:off x="6824493" y="3244334"/>
          <a:ext cx="4320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52784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5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인터셉터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0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프로퍼티를 이용한 </a:t>
                      </a:r>
                      <a:r>
                        <a:rPr lang="ko-KR" altLang="en-US" dirty="0" err="1"/>
                        <a:t>다형성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06362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9EC75754-E347-425E-9A34-AAE0F5C8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99326"/>
              </p:ext>
            </p:extLst>
          </p:nvPr>
        </p:nvGraphicFramePr>
        <p:xfrm>
          <a:off x="6824493" y="1720840"/>
          <a:ext cx="4320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52784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5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무게 센서 전력 해결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0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직관성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편의성을 </a:t>
                      </a:r>
                      <a:r>
                        <a:rPr lang="ko-KR" altLang="en-US"/>
                        <a:t>위한 모듈 추가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0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20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91197-192C-4FFE-AA60-2E46D9E2DE2D}"/>
              </a:ext>
            </a:extLst>
          </p:cNvPr>
          <p:cNvGrpSpPr/>
          <p:nvPr/>
        </p:nvGrpSpPr>
        <p:grpSpPr>
          <a:xfrm>
            <a:off x="2249910" y="1029236"/>
            <a:ext cx="7476811" cy="3056453"/>
            <a:chOff x="3102708" y="2086511"/>
            <a:chExt cx="7476811" cy="30564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8D130B-37E0-4DEE-B074-F2667589879C}"/>
                </a:ext>
              </a:extLst>
            </p:cNvPr>
            <p:cNvSpPr txBox="1"/>
            <p:nvPr/>
          </p:nvSpPr>
          <p:spPr>
            <a:xfrm>
              <a:off x="4107833" y="2847886"/>
              <a:ext cx="546656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800" b="1" spc="-300">
                  <a:solidFill>
                    <a:schemeClr val="tx1">
                      <a:alpha val="70000"/>
                    </a:schemeClr>
                  </a:solidFill>
                  <a:ea typeface="함초롬돋움" panose="020B0604000101010101" pitchFamily="50" charset="-127"/>
                </a:rPr>
                <a:t>감사합니다</a:t>
              </a:r>
              <a:endParaRPr lang="en-US" altLang="ko-KR" sz="8800" b="1" spc="-300" dirty="0">
                <a:solidFill>
                  <a:schemeClr val="tx1">
                    <a:alpha val="70000"/>
                  </a:schemeClr>
                </a:solidFill>
                <a:ea typeface="함초롬돋움" panose="020B0604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E0F4C-86F7-4821-8F2A-19EA6FFB15B8}"/>
                </a:ext>
              </a:extLst>
            </p:cNvPr>
            <p:cNvSpPr txBox="1"/>
            <p:nvPr/>
          </p:nvSpPr>
          <p:spPr>
            <a:xfrm>
              <a:off x="3102708" y="2086511"/>
              <a:ext cx="89319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rgbClr val="5D5B5B"/>
                  </a:solidFill>
                </a:rPr>
                <a:t>“</a:t>
              </a:r>
              <a:endParaRPr lang="ko-KR" altLang="en-US" sz="16600" dirty="0">
                <a:solidFill>
                  <a:srgbClr val="5D5B5B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55821F-0A45-42A2-908E-132691BC21F7}"/>
                </a:ext>
              </a:extLst>
            </p:cNvPr>
            <p:cNvSpPr txBox="1"/>
            <p:nvPr/>
          </p:nvSpPr>
          <p:spPr>
            <a:xfrm rot="10800000">
              <a:off x="9686326" y="2496086"/>
              <a:ext cx="89319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rgbClr val="5D5B5B"/>
                  </a:solidFill>
                </a:rPr>
                <a:t>“</a:t>
              </a:r>
              <a:endParaRPr lang="ko-KR" altLang="en-US" sz="16600" dirty="0">
                <a:solidFill>
                  <a:srgbClr val="5D5B5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86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2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25463A-B0B6-49B0-8ABC-0E63BC12F5D6}"/>
              </a:ext>
            </a:extLst>
          </p:cNvPr>
          <p:cNvGrpSpPr/>
          <p:nvPr/>
        </p:nvGrpSpPr>
        <p:grpSpPr>
          <a:xfrm>
            <a:off x="982364" y="1476376"/>
            <a:ext cx="5113636" cy="4436570"/>
            <a:chOff x="839489" y="1485901"/>
            <a:chExt cx="5113636" cy="443657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A9224E3-388E-4420-9185-5D24CEA3BFFD}"/>
                </a:ext>
              </a:extLst>
            </p:cNvPr>
            <p:cNvSpPr/>
            <p:nvPr/>
          </p:nvSpPr>
          <p:spPr>
            <a:xfrm>
              <a:off x="839489" y="1485901"/>
              <a:ext cx="5113636" cy="443657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47" y="1607345"/>
              <a:ext cx="4891117" cy="4193680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3134899" y="2137960"/>
              <a:ext cx="563624" cy="2743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함초롬돋움" panose="020B0604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09800" y="4040115"/>
              <a:ext cx="1885950" cy="18898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함초롬돋움" panose="020B060400010101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88881" y="323244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 동기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1A0A7D-A7EC-4231-9544-7553B21D4EA4}"/>
              </a:ext>
            </a:extLst>
          </p:cNvPr>
          <p:cNvGrpSpPr/>
          <p:nvPr/>
        </p:nvGrpSpPr>
        <p:grpSpPr>
          <a:xfrm>
            <a:off x="7513300" y="401706"/>
            <a:ext cx="3443890" cy="6211591"/>
            <a:chOff x="7338410" y="401706"/>
            <a:chExt cx="3443890" cy="62115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1023791-3C81-470A-9B12-52377FEF8FF1}"/>
                </a:ext>
              </a:extLst>
            </p:cNvPr>
            <p:cNvSpPr/>
            <p:nvPr/>
          </p:nvSpPr>
          <p:spPr>
            <a:xfrm>
              <a:off x="7338410" y="401706"/>
              <a:ext cx="3443890" cy="62115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7FE8AA-2466-4AD9-81B0-3CCA9205E9A7}"/>
                </a:ext>
              </a:extLst>
            </p:cNvPr>
            <p:cNvGrpSpPr/>
            <p:nvPr/>
          </p:nvGrpSpPr>
          <p:grpSpPr>
            <a:xfrm>
              <a:off x="7458211" y="515171"/>
              <a:ext cx="3204287" cy="5984660"/>
              <a:chOff x="7032005" y="323244"/>
              <a:chExt cx="3432793" cy="641144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2005" y="323244"/>
                <a:ext cx="3432793" cy="6411442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8538403" y="3893853"/>
                <a:ext cx="450993" cy="2057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함초롬돋움" panose="020B0604000101010101" pitchFamily="50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7507773" y="5577555"/>
                <a:ext cx="421363" cy="1571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함초롬돋움" panose="020B0604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624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3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29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600" b="1" dirty="0">
                <a:solidFill>
                  <a:srgbClr val="3A383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(Web)</a:t>
            </a:r>
            <a:endParaRPr lang="ko-KR" altLang="en-US" sz="3600" b="1" dirty="0">
              <a:solidFill>
                <a:srgbClr val="3A383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A57E3-2C9B-4901-A4D3-C18F8C44EAF6}"/>
              </a:ext>
            </a:extLst>
          </p:cNvPr>
          <p:cNvSpPr txBox="1"/>
          <p:nvPr/>
        </p:nvSpPr>
        <p:spPr>
          <a:xfrm>
            <a:off x="749440" y="1711967"/>
            <a:ext cx="115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프론트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6B98C-9D19-47DE-9F2B-0B7132E2E862}"/>
              </a:ext>
            </a:extLst>
          </p:cNvPr>
          <p:cNvSpPr txBox="1"/>
          <p:nvPr/>
        </p:nvSpPr>
        <p:spPr>
          <a:xfrm>
            <a:off x="4738749" y="1711966"/>
            <a:ext cx="91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E0F6A-0179-4513-8FEA-7E38BE221FE2}"/>
              </a:ext>
            </a:extLst>
          </p:cNvPr>
          <p:cNvSpPr txBox="1"/>
          <p:nvPr/>
        </p:nvSpPr>
        <p:spPr>
          <a:xfrm>
            <a:off x="9312807" y="1711966"/>
            <a:ext cx="82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</a:t>
            </a:r>
            <a:endParaRPr lang="en-US" altLang="ko-KR" sz="2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5075AE1-1460-41F3-8155-8768E8754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9" y="2589759"/>
            <a:ext cx="1296001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0E2616-0BAA-470E-B476-95ED0E31D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5" t="32643" r="22064" b="35271"/>
          <a:stretch/>
        </p:blipFill>
        <p:spPr>
          <a:xfrm>
            <a:off x="8422951" y="2669350"/>
            <a:ext cx="2607539" cy="7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24DAB8-D1A7-4136-AB61-B343F3433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-3873" r="5754" b="9637"/>
          <a:stretch/>
        </p:blipFill>
        <p:spPr>
          <a:xfrm>
            <a:off x="4268797" y="2589759"/>
            <a:ext cx="1857987" cy="10227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0669466-3573-4EFD-81EC-AAF473838E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7" y="2096662"/>
            <a:ext cx="1865376" cy="18653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EA5CA9-37D3-4054-A1E2-FE1DB6193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79" y="2096662"/>
            <a:ext cx="1865376" cy="18653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DB3B0C7-49D3-41B6-9559-8C61775D2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2" y="4085886"/>
            <a:ext cx="4013737" cy="2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3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구조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(Service)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A57E3-2C9B-4901-A4D3-C18F8C44EAF6}"/>
              </a:ext>
            </a:extLst>
          </p:cNvPr>
          <p:cNvSpPr txBox="1"/>
          <p:nvPr/>
        </p:nvSpPr>
        <p:spPr>
          <a:xfrm>
            <a:off x="749440" y="1711966"/>
            <a:ext cx="115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6B98C-9D19-47DE-9F2B-0B7132E2E862}"/>
              </a:ext>
            </a:extLst>
          </p:cNvPr>
          <p:cNvSpPr txBox="1"/>
          <p:nvPr/>
        </p:nvSpPr>
        <p:spPr>
          <a:xfrm>
            <a:off x="5205561" y="1711965"/>
            <a:ext cx="80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제어</a:t>
            </a:r>
            <a:endParaRPr lang="en-US" altLang="ko-K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E0F6A-0179-4513-8FEA-7E38BE221FE2}"/>
              </a:ext>
            </a:extLst>
          </p:cNvPr>
          <p:cNvSpPr txBox="1"/>
          <p:nvPr/>
        </p:nvSpPr>
        <p:spPr>
          <a:xfrm>
            <a:off x="9312807" y="1711966"/>
            <a:ext cx="1430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라즈베리</a:t>
            </a:r>
            <a:endParaRPr lang="en-US" altLang="ko-KR" sz="2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0E2616-0BAA-470E-B476-95ED0E31D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5" t="32643" r="22064" b="35271"/>
          <a:stretch/>
        </p:blipFill>
        <p:spPr>
          <a:xfrm>
            <a:off x="4251973" y="2580718"/>
            <a:ext cx="2607539" cy="72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0669466-3573-4EFD-81EC-AAF473838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7" y="2096662"/>
            <a:ext cx="1865376" cy="18653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EA5CA9-37D3-4054-A1E2-FE1DB6193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01" y="2084164"/>
            <a:ext cx="1865376" cy="1865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A1554-EE32-4316-BDF8-594A3CDA0E71}"/>
              </a:ext>
            </a:extLst>
          </p:cNvPr>
          <p:cNvSpPr txBox="1"/>
          <p:nvPr/>
        </p:nvSpPr>
        <p:spPr>
          <a:xfrm>
            <a:off x="619789" y="4193499"/>
            <a:ext cx="4421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SMS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서비스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: cool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SMS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서비스</a:t>
            </a:r>
            <a:endParaRPr lang="en-US" altLang="ko-KR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endParaRPr lang="en-US" altLang="ko-KR" sz="6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프레임워크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: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스프링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MVC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프레임워크</a:t>
            </a:r>
            <a:endParaRPr lang="en-US" altLang="ko-KR" dirty="0">
              <a:solidFill>
                <a:srgbClr val="4D5156"/>
              </a:solidFill>
              <a:latin typeface="Apple SD Gothic Neo"/>
            </a:endParaRPr>
          </a:p>
          <a:p>
            <a:endParaRPr lang="en-US" altLang="ko-KR" sz="600" dirty="0">
              <a:solidFill>
                <a:srgbClr val="4D5156"/>
              </a:solidFill>
              <a:latin typeface="Apple SD Gothic Neo"/>
            </a:endParaRPr>
          </a:p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◎ </a:t>
            </a:r>
            <a:r>
              <a:rPr lang="en-US" altLang="ko-KR" b="0" i="0" dirty="0" err="1">
                <a:solidFill>
                  <a:srgbClr val="4D5156"/>
                </a:solidFill>
                <a:effectLst/>
                <a:latin typeface="Apple SD Gothic Neo"/>
              </a:rPr>
              <a:t>Server&amp;Client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통신 방식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: Socket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8AAB6-8E2D-4C3F-AD85-F506020B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40" y="3320706"/>
            <a:ext cx="1071698" cy="339623"/>
          </a:xfrm>
          <a:prstGeom prst="rect">
            <a:avLst/>
          </a:prstGeom>
        </p:spPr>
      </p:pic>
      <p:pic>
        <p:nvPicPr>
          <p:cNvPr id="1026" name="Picture 2" descr="라즈베리, pi 무료 아이콘 의 SuperTiny">
            <a:extLst>
              <a:ext uri="{FF2B5EF4-FFF2-40B4-BE49-F238E27FC236}">
                <a16:creationId xmlns:a16="http://schemas.microsoft.com/office/drawing/2014/main" id="{844E0C12-68F6-47E5-876A-E85C8523B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236" y="2173631"/>
            <a:ext cx="1613709" cy="16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사용자 관리 및 권한 부여">
            <a:extLst>
              <a:ext uri="{FF2B5EF4-FFF2-40B4-BE49-F238E27FC236}">
                <a16:creationId xmlns:a16="http://schemas.microsoft.com/office/drawing/2014/main" id="{E81DD2B4-5D08-4366-B65C-4BAAD539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2361751"/>
            <a:ext cx="1736901" cy="115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CK HUANG - Personal Resume">
            <a:extLst>
              <a:ext uri="{FF2B5EF4-FFF2-40B4-BE49-F238E27FC236}">
                <a16:creationId xmlns:a16="http://schemas.microsoft.com/office/drawing/2014/main" id="{6CDD8F53-E9E1-40DA-80DE-F7A76044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64" y="2212544"/>
            <a:ext cx="765643" cy="6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rt, usb, cable, data, plug, power, socket icon - Download on Iconfinder">
            <a:extLst>
              <a:ext uri="{FF2B5EF4-FFF2-40B4-BE49-F238E27FC236}">
                <a16:creationId xmlns:a16="http://schemas.microsoft.com/office/drawing/2014/main" id="{9263014F-0A0B-474F-AF88-B88A0433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65421" y="2180123"/>
            <a:ext cx="429936" cy="9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4589F7-9E90-40A5-8905-16B110A3E3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1473">
            <a:off x="8119149" y="4001592"/>
            <a:ext cx="1403634" cy="1403634"/>
          </a:xfrm>
          <a:prstGeom prst="rect">
            <a:avLst/>
          </a:prstGeom>
        </p:spPr>
      </p:pic>
      <p:pic>
        <p:nvPicPr>
          <p:cNvPr id="1038" name="Picture 14" descr="Download premium vector of Mobile phone icon vector 533496 | Phone icon, Mobile  phone logo, Mobile phone">
            <a:extLst>
              <a:ext uri="{FF2B5EF4-FFF2-40B4-BE49-F238E27FC236}">
                <a16:creationId xmlns:a16="http://schemas.microsoft.com/office/drawing/2014/main" id="{C85B9CD6-77F9-47AE-B7D3-10BF7681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174" y="5002245"/>
            <a:ext cx="1371202" cy="13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87B43A-0ACF-4DD1-8554-6DB5EEFD57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39742" y="3787340"/>
            <a:ext cx="1403634" cy="14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4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사용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5CD3D-8286-420A-8E1D-19E9BB1FB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98" y="1718125"/>
            <a:ext cx="1800000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2E9EBD-2298-4A5B-A067-A95BEE23D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97" y="4417615"/>
            <a:ext cx="182880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BC1274-F342-4668-9C90-550BC286B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" y="4417615"/>
            <a:ext cx="24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3548D8-DE2C-4BEA-9059-A6E60322E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18" y="1718125"/>
            <a:ext cx="1800000" cy="18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E4BD90-9388-4D80-A499-089B7DA7A3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7" y="4417615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FA6492-1F41-48B4-93DF-818A49661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718125"/>
            <a:ext cx="1800000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2F4340-A8D1-4E9A-BB5D-C1F74672AC45}"/>
              </a:ext>
            </a:extLst>
          </p:cNvPr>
          <p:cNvSpPr txBox="1"/>
          <p:nvPr/>
        </p:nvSpPr>
        <p:spPr>
          <a:xfrm>
            <a:off x="490137" y="1169546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160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로드셀</a:t>
            </a:r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무게센서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92CA9-1D33-4AEA-912A-27A8214C86A0}"/>
              </a:ext>
            </a:extLst>
          </p:cNvPr>
          <p:cNvSpPr txBox="1"/>
          <p:nvPr/>
        </p:nvSpPr>
        <p:spPr>
          <a:xfrm>
            <a:off x="2846907" y="1169546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en-US" altLang="ko-KR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4</a:t>
            </a:r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구 배터리 홀더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0595C-B72C-4DE7-8C67-6FA5C5182AF4}"/>
              </a:ext>
            </a:extLst>
          </p:cNvPr>
          <p:cNvSpPr txBox="1"/>
          <p:nvPr/>
        </p:nvSpPr>
        <p:spPr>
          <a:xfrm>
            <a:off x="5279287" y="1169546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릴레이 모듈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5756A-2A45-46D6-B155-EF430B3120A5}"/>
              </a:ext>
            </a:extLst>
          </p:cNvPr>
          <p:cNvSpPr txBox="1"/>
          <p:nvPr/>
        </p:nvSpPr>
        <p:spPr>
          <a:xfrm>
            <a:off x="414527" y="4243311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터치 디스플레이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F624BC-6453-4CF3-AF5D-BE73438CE8B0}"/>
              </a:ext>
            </a:extLst>
          </p:cNvPr>
          <p:cNvSpPr txBox="1"/>
          <p:nvPr/>
        </p:nvSpPr>
        <p:spPr>
          <a:xfrm>
            <a:off x="3213907" y="4243311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en-US" altLang="ko-KR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hx711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C948AA-0966-4FDB-8A51-B6142BB78260}"/>
              </a:ext>
            </a:extLst>
          </p:cNvPr>
          <p:cNvSpPr txBox="1"/>
          <p:nvPr/>
        </p:nvSpPr>
        <p:spPr>
          <a:xfrm>
            <a:off x="5524988" y="4234218"/>
            <a:ext cx="235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160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솔레노이드 잠금 모듈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D4F6A-CD8A-4F8C-A8FB-D1A9F8C540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9" b="90446" l="9874" r="94958">
                        <a14:foregroundMark x1="91807" y1="33758" x2="92359" y2="41044"/>
                        <a14:foregroundMark x1="91975" y1="87261" x2="91176" y2="90446"/>
                        <a14:backgroundMark x1="47479" y1="33333" x2="45168" y2="89384"/>
                        <a14:backgroundMark x1="94958" y1="40977" x2="96008" y2="82378"/>
                        <a14:backgroundMark x1="94118" y1="80892" x2="94118" y2="81741"/>
                        <a14:backgroundMark x1="94118" y1="81741" x2="94328" y2="83015"/>
                        <a14:backgroundMark x1="95378" y1="80892" x2="95378" y2="8726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331514" y="1068647"/>
            <a:ext cx="2395207" cy="23700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92D9BF-5170-4C90-8138-339B420DB471}"/>
              </a:ext>
            </a:extLst>
          </p:cNvPr>
          <p:cNvSpPr txBox="1"/>
          <p:nvPr/>
        </p:nvSpPr>
        <p:spPr>
          <a:xfrm>
            <a:off x="8281419" y="1169546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</a:t>
            </a:r>
            <a:r>
              <a:rPr lang="ko-KR" altLang="en-US" sz="1600" dirty="0" err="1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캐비넷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78886-24D3-4812-9537-C5F4E400C462}"/>
              </a:ext>
            </a:extLst>
          </p:cNvPr>
          <p:cNvSpPr txBox="1"/>
          <p:nvPr/>
        </p:nvSpPr>
        <p:spPr>
          <a:xfrm>
            <a:off x="8580986" y="4234217"/>
            <a:ext cx="195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◎ 키보드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BE27FD-C750-48D3-87BC-DDCC3EFC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5" y="4568237"/>
            <a:ext cx="1835011" cy="12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36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5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회로도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B2D8E7-8A12-4554-B814-F5016F2B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5" y="1280143"/>
            <a:ext cx="10416466" cy="5180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BC1274-F342-4668-9C90-550BC286B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17213" r="16901" b="18656"/>
          <a:stretch/>
        </p:blipFill>
        <p:spPr>
          <a:xfrm>
            <a:off x="985814" y="2563239"/>
            <a:ext cx="1575676" cy="8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7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726721" y="6505575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898F8D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rgbClr val="898F8D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FF"/>
                </a:solidFill>
                <a:ea typeface="함초롬돋움" panose="020B0604000101010101" pitchFamily="50" charset="-127"/>
              </a:rPr>
              <a:t>6</a:t>
            </a:r>
            <a:endParaRPr lang="ko-KR" altLang="en-US" sz="3200" b="1" dirty="0">
              <a:solidFill>
                <a:srgbClr val="FFFFFF"/>
              </a:solidFill>
              <a:ea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32324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Flow</a:t>
            </a:r>
            <a:r>
              <a:rPr lang="ko-KR" altLang="en-US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 </a:t>
            </a:r>
            <a:r>
              <a:rPr lang="en-US" altLang="ko-KR" sz="3600" b="1" dirty="0">
                <a:solidFill>
                  <a:srgbClr val="3A3838"/>
                </a:solidFill>
                <a:ea typeface="함초롬돋움" panose="020B0604000101010101" pitchFamily="50" charset="-127"/>
              </a:rPr>
              <a:t>Chart</a:t>
            </a:r>
            <a:endParaRPr lang="ko-KR" altLang="en-US" sz="3600" b="1" dirty="0">
              <a:solidFill>
                <a:srgbClr val="3A3838"/>
              </a:solidFill>
              <a:ea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885A4-BE20-453A-B439-DE496B2D2B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5" y="1889099"/>
            <a:ext cx="1800000" cy="135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2C228-D90D-4BA2-ADBD-E8B7DB0DD287}"/>
              </a:ext>
            </a:extLst>
          </p:cNvPr>
          <p:cNvSpPr txBox="1"/>
          <p:nvPr/>
        </p:nvSpPr>
        <p:spPr>
          <a:xfrm>
            <a:off x="2509049" y="1473449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서버</a:t>
            </a:r>
            <a:endParaRPr lang="en-US" altLang="ko-KR" sz="20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D3BDE2-6515-4448-8D68-F5BD4AD7B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50" y="1847485"/>
            <a:ext cx="1440000" cy="14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08ADAF-CDFC-4618-999E-AF90BF477724}"/>
              </a:ext>
            </a:extLst>
          </p:cNvPr>
          <p:cNvSpPr txBox="1"/>
          <p:nvPr/>
        </p:nvSpPr>
        <p:spPr>
          <a:xfrm>
            <a:off x="7919493" y="1464327"/>
            <a:ext cx="143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클라이언트</a:t>
            </a:r>
            <a:endParaRPr lang="en-US" altLang="ko-KR" sz="2000" dirty="0"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939535A-8451-4E85-B7A4-2B9C14BA04EE}"/>
              </a:ext>
            </a:extLst>
          </p:cNvPr>
          <p:cNvSpPr/>
          <p:nvPr/>
        </p:nvSpPr>
        <p:spPr>
          <a:xfrm rot="16200000">
            <a:off x="5635467" y="1682257"/>
            <a:ext cx="265945" cy="168365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465DBAB-9BDC-4F5A-A476-AB2E2BC5E6C3}"/>
              </a:ext>
            </a:extLst>
          </p:cNvPr>
          <p:cNvSpPr/>
          <p:nvPr/>
        </p:nvSpPr>
        <p:spPr>
          <a:xfrm rot="5400000">
            <a:off x="5635467" y="2014388"/>
            <a:ext cx="265945" cy="1683651"/>
          </a:xfrm>
          <a:prstGeom prst="downArrow">
            <a:avLst/>
          </a:prstGeom>
          <a:solidFill>
            <a:schemeClr val="bg1"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ACE1-D0C1-4851-A170-E875B7C3FBAF}"/>
              </a:ext>
            </a:extLst>
          </p:cNvPr>
          <p:cNvSpPr txBox="1"/>
          <p:nvPr/>
        </p:nvSpPr>
        <p:spPr>
          <a:xfrm>
            <a:off x="5180787" y="1955593"/>
            <a:ext cx="11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소켓 통신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90A6EA-272B-4030-AE33-7D7F9B8D5701}"/>
              </a:ext>
            </a:extLst>
          </p:cNvPr>
          <p:cNvGrpSpPr/>
          <p:nvPr/>
        </p:nvGrpSpPr>
        <p:grpSpPr>
          <a:xfrm>
            <a:off x="1124654" y="3521965"/>
            <a:ext cx="9287569" cy="2847544"/>
            <a:chOff x="1966565" y="2249884"/>
            <a:chExt cx="9287569" cy="28475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976007-21A1-4A79-9840-0B0C366E3765}"/>
                </a:ext>
              </a:extLst>
            </p:cNvPr>
            <p:cNvSpPr/>
            <p:nvPr/>
          </p:nvSpPr>
          <p:spPr>
            <a:xfrm>
              <a:off x="1966566" y="3104645"/>
              <a:ext cx="3545453" cy="664261"/>
            </a:xfrm>
            <a:prstGeom prst="rect">
              <a:avLst/>
            </a:prstGeom>
            <a:solidFill>
              <a:srgbClr val="5D5B5B"/>
            </a:solidFill>
            <a:ln w="38100">
              <a:solidFill>
                <a:srgbClr val="5D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108DE31-2166-411B-A569-A9149769658A}"/>
                </a:ext>
              </a:extLst>
            </p:cNvPr>
            <p:cNvSpPr/>
            <p:nvPr/>
          </p:nvSpPr>
          <p:spPr>
            <a:xfrm>
              <a:off x="7708681" y="3104645"/>
              <a:ext cx="3545453" cy="664261"/>
            </a:xfrm>
            <a:prstGeom prst="rect">
              <a:avLst/>
            </a:prstGeom>
            <a:noFill/>
            <a:ln w="38100">
              <a:solidFill>
                <a:srgbClr val="5D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9929DA-0C7D-4B90-90F2-13A0CB0B40A6}"/>
                </a:ext>
              </a:extLst>
            </p:cNvPr>
            <p:cNvSpPr/>
            <p:nvPr/>
          </p:nvSpPr>
          <p:spPr>
            <a:xfrm>
              <a:off x="7708680" y="3768906"/>
              <a:ext cx="3545453" cy="664261"/>
            </a:xfrm>
            <a:prstGeom prst="rect">
              <a:avLst/>
            </a:prstGeom>
            <a:noFill/>
            <a:ln w="38100">
              <a:solidFill>
                <a:srgbClr val="5D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86E034A-876A-4BBA-ABD8-7E3D658BCDCE}"/>
                </a:ext>
              </a:extLst>
            </p:cNvPr>
            <p:cNvSpPr/>
            <p:nvPr/>
          </p:nvSpPr>
          <p:spPr>
            <a:xfrm>
              <a:off x="7708679" y="4433167"/>
              <a:ext cx="3545453" cy="664261"/>
            </a:xfrm>
            <a:prstGeom prst="rect">
              <a:avLst/>
            </a:prstGeom>
            <a:noFill/>
            <a:ln w="38100">
              <a:solidFill>
                <a:srgbClr val="5D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01F7619-C907-4602-9ABB-574F1319B871}"/>
                </a:ext>
              </a:extLst>
            </p:cNvPr>
            <p:cNvGrpSpPr/>
            <p:nvPr/>
          </p:nvGrpSpPr>
          <p:grpSpPr>
            <a:xfrm>
              <a:off x="1966567" y="2249884"/>
              <a:ext cx="3545453" cy="664261"/>
              <a:chOff x="1966567" y="2249884"/>
              <a:chExt cx="3545453" cy="66426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5C46D7E-1304-41E4-89C0-C8021BF9B545}"/>
                  </a:ext>
                </a:extLst>
              </p:cNvPr>
              <p:cNvSpPr/>
              <p:nvPr/>
            </p:nvSpPr>
            <p:spPr>
              <a:xfrm>
                <a:off x="1966567" y="2249884"/>
                <a:ext cx="3545453" cy="664261"/>
              </a:xfrm>
              <a:prstGeom prst="rect">
                <a:avLst/>
              </a:prstGeom>
              <a:noFill/>
              <a:ln w="38100">
                <a:solidFill>
                  <a:srgbClr val="5D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87A309-36A6-45EB-BED6-FE073953D15D}"/>
                  </a:ext>
                </a:extLst>
              </p:cNvPr>
              <p:cNvSpPr txBox="1"/>
              <p:nvPr/>
            </p:nvSpPr>
            <p:spPr>
              <a:xfrm>
                <a:off x="2920798" y="2394398"/>
                <a:ext cx="16369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서버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노트북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A3FE86-39CE-4EA9-ADE6-803E8882577C}"/>
                </a:ext>
              </a:extLst>
            </p:cNvPr>
            <p:cNvGrpSpPr/>
            <p:nvPr/>
          </p:nvGrpSpPr>
          <p:grpSpPr>
            <a:xfrm>
              <a:off x="7708680" y="2249884"/>
              <a:ext cx="3545452" cy="664261"/>
              <a:chOff x="6679983" y="2249884"/>
              <a:chExt cx="3545452" cy="66426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BC0CED1-E820-4360-9456-5009ECE4998E}"/>
                  </a:ext>
                </a:extLst>
              </p:cNvPr>
              <p:cNvSpPr/>
              <p:nvPr/>
            </p:nvSpPr>
            <p:spPr>
              <a:xfrm>
                <a:off x="6679983" y="2249884"/>
                <a:ext cx="3545452" cy="664261"/>
              </a:xfrm>
              <a:prstGeom prst="rect">
                <a:avLst/>
              </a:prstGeom>
              <a:solidFill>
                <a:srgbClr val="5D5B5B"/>
              </a:solidFill>
              <a:ln w="38100">
                <a:solidFill>
                  <a:srgbClr val="5D5B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F694EF-7234-498C-85FD-123BA9CFEA91}"/>
                  </a:ext>
                </a:extLst>
              </p:cNvPr>
              <p:cNvSpPr txBox="1"/>
              <p:nvPr/>
            </p:nvSpPr>
            <p:spPr>
              <a:xfrm>
                <a:off x="6822293" y="2394398"/>
                <a:ext cx="3260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</a:rPr>
                  <a:t>클라이언트</a:t>
                </a:r>
                <a:r>
                  <a:rPr lang="en-US" altLang="ko-KR" sz="2000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2000" dirty="0">
                    <a:solidFill>
                      <a:schemeClr val="bg1"/>
                    </a:solidFill>
                  </a:rPr>
                  <a:t>라즈베리 파이</a:t>
                </a:r>
                <a:r>
                  <a:rPr lang="en-US" altLang="ko-KR" sz="2000" dirty="0">
                    <a:solidFill>
                      <a:schemeClr val="bg1"/>
                    </a:solidFill>
                  </a:rPr>
                  <a:t>)</a:t>
                </a:r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C82AE9-A7A8-4917-B865-2CB09914DDB1}"/>
                </a:ext>
              </a:extLst>
            </p:cNvPr>
            <p:cNvSpPr txBox="1"/>
            <p:nvPr/>
          </p:nvSpPr>
          <p:spPr>
            <a:xfrm>
              <a:off x="2396620" y="3252109"/>
              <a:ext cx="2685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스프링으로 웹 동작 처리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05BD69-3E89-42DD-9582-B544C7CF7186}"/>
                </a:ext>
              </a:extLst>
            </p:cNvPr>
            <p:cNvSpPr/>
            <p:nvPr/>
          </p:nvSpPr>
          <p:spPr>
            <a:xfrm>
              <a:off x="1966565" y="3795617"/>
              <a:ext cx="3545453" cy="664261"/>
            </a:xfrm>
            <a:prstGeom prst="rect">
              <a:avLst/>
            </a:prstGeom>
            <a:solidFill>
              <a:srgbClr val="5D5B5B"/>
            </a:solidFill>
            <a:ln w="38100">
              <a:solidFill>
                <a:srgbClr val="5D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A27FDF-E0CF-48F8-82E1-1F3BBCABA2A8}"/>
                </a:ext>
              </a:extLst>
            </p:cNvPr>
            <p:cNvSpPr txBox="1"/>
            <p:nvPr/>
          </p:nvSpPr>
          <p:spPr>
            <a:xfrm>
              <a:off x="2321726" y="3946032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</a:rPr>
                <a:t>와 연동하여 택배 처리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D4F80C-A1FC-4B1E-8B01-EA8338D6189C}"/>
                </a:ext>
              </a:extLst>
            </p:cNvPr>
            <p:cNvSpPr txBox="1"/>
            <p:nvPr/>
          </p:nvSpPr>
          <p:spPr>
            <a:xfrm>
              <a:off x="7991261" y="3249159"/>
              <a:ext cx="298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센서로부터 값을 읽어 들임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EAC5D4-36CA-48FA-9B0A-96A77B5758C2}"/>
                </a:ext>
              </a:extLst>
            </p:cNvPr>
            <p:cNvSpPr txBox="1"/>
            <p:nvPr/>
          </p:nvSpPr>
          <p:spPr>
            <a:xfrm>
              <a:off x="9389046" y="3913420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0F8DA5-FD96-40B7-AB69-3D7F9D894355}"/>
                </a:ext>
              </a:extLst>
            </p:cNvPr>
            <p:cNvSpPr txBox="1"/>
            <p:nvPr/>
          </p:nvSpPr>
          <p:spPr>
            <a:xfrm>
              <a:off x="9389045" y="4577681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CA2002-51EF-4633-AFF4-CBB75D6C6C70}"/>
              </a:ext>
            </a:extLst>
          </p:cNvPr>
          <p:cNvSpPr txBox="1"/>
          <p:nvPr/>
        </p:nvSpPr>
        <p:spPr>
          <a:xfrm>
            <a:off x="6918521" y="5185501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서버에 소켓 통신으로 정보 전달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55BAC8-7EA6-40D6-BCA1-BC4673B90E3C}"/>
              </a:ext>
            </a:extLst>
          </p:cNvPr>
          <p:cNvSpPr txBox="1"/>
          <p:nvPr/>
        </p:nvSpPr>
        <p:spPr>
          <a:xfrm>
            <a:off x="7181411" y="584131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동작이 완료되면 종료 처리</a:t>
            </a:r>
          </a:p>
        </p:txBody>
      </p:sp>
    </p:spTree>
    <p:extLst>
      <p:ext uri="{BB962C8B-B14F-4D97-AF65-F5344CB8AC3E}">
        <p14:creationId xmlns:p14="http://schemas.microsoft.com/office/powerpoint/2010/main" val="245428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2651</TotalTime>
  <Words>1032</Words>
  <Application>Microsoft Office PowerPoint</Application>
  <PresentationFormat>와이드스크린</PresentationFormat>
  <Paragraphs>250</Paragraphs>
  <Slides>32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맑은 고딕</vt:lpstr>
      <vt:lpstr>함초롬돋움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승현</cp:lastModifiedBy>
  <cp:revision>386</cp:revision>
  <dcterms:created xsi:type="dcterms:W3CDTF">2015-01-21T11:35:38Z</dcterms:created>
  <dcterms:modified xsi:type="dcterms:W3CDTF">2021-06-24T04:55:33Z</dcterms:modified>
</cp:coreProperties>
</file>